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70" r:id="rId6"/>
    <p:sldId id="271" r:id="rId7"/>
    <p:sldId id="274" r:id="rId8"/>
    <p:sldId id="272" r:id="rId9"/>
    <p:sldId id="273" r:id="rId10"/>
    <p:sldId id="275" r:id="rId11"/>
    <p:sldId id="282" r:id="rId12"/>
    <p:sldId id="263" r:id="rId13"/>
    <p:sldId id="264" r:id="rId14"/>
    <p:sldId id="266" r:id="rId15"/>
    <p:sldId id="280" r:id="rId16"/>
    <p:sldId id="281" r:id="rId17"/>
    <p:sldId id="278" r:id="rId18"/>
    <p:sldId id="257" r:id="rId19"/>
    <p:sldId id="27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06EF2-0006-4600-ACAF-1B9BF6FCB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CD0234-7D50-4ABE-B4C1-D147F6CEC3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296F6-C472-4FFC-82AA-1D15B06B8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C9C14-1598-4D87-95E7-21F50A65E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A6A83-08D3-49E0-A814-2CCF41FB4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96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9AF10-A1B3-4B84-AF86-DA5987595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0E07B4-B225-4A0B-90E1-1366717153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2DFFC-F4B1-4998-9358-79FB6E493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3C9B5-10EC-4F76-9299-82A11E5F0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6D9C2-B09D-452C-88F9-370085AC4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1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925720-097F-4766-B06F-CE10F662F1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17C063-C73F-44CA-A285-673CCD47C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8A498-031D-461B-BBC3-313A76FBA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D3CCC-19AF-4D01-AC71-668E96BE0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9FE85-E570-40E2-A61F-FC808C73F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516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B2BA2-500F-43FA-B1C6-556FB4F15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C0617-58CB-4AFC-B71D-B6E56739E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7EA78-1140-494E-8F26-A730D9560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2455E-7152-4B51-B767-991A0BB8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DC746-8E3D-41F5-8159-7CAB183E8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848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D2203-4312-4DC1-AF62-047E52291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5324C-ABF7-49DC-92FE-25234798C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18EE8-BBC4-4C81-B938-E724D92C7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26BF7-FF45-4599-A701-2D48794BE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1616A-6784-4DB1-AD19-423B55F6C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97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96B66-CE6E-47A9-A3F8-8A0F6CE7A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96239-1CAC-461A-A2DA-C0F98EEC2D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2D15D-B2F8-406F-B88A-286D63148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037A6-D636-4D98-9854-D12F76F36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2EB2C-0E63-411A-A0E5-EF05AD0F8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BC737-28F3-4230-BF43-93E79397A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019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FA141-33CE-4363-8394-3D10B0237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9C7A1-BA07-41EC-A9E0-FE889F8623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2A91D8-7E93-4700-B787-8F7C9F33B8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7308EF-D402-4E2C-A7C3-8F818EF1FD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98FBDB-C026-4276-900B-2D1D280FC4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9EEAF8-C8EC-471A-86A2-C14648DA8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7FF0F2-CBA3-4582-94AE-72F35DD4A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26DE8-07C3-49B6-A090-6B3DFFE1A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74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7894B-82B1-4D4F-B438-3D971C1AD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B66736-2079-426E-A2FD-B6E0312FE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B85529-4AB8-41B4-8FDC-DC4515C1B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F5CC88-24A5-4801-8417-56BA1324B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79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721DC5-FABF-44AF-9651-2FEF0A709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A7D9DD-DC75-40E3-8054-44F82BE2A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A014F-DD8A-416D-B5CF-26AF6AEC7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90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09A97-3BDD-4615-9E2F-BDE3B298E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0206-B6E9-47B3-A245-AC7FEC701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9A1BBE-3E71-4BEC-8005-FBC05803D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024BDF-9986-4848-AB16-972E5F4A4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632612-3BE6-420F-AFF0-E62FC03C3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AACB9C-FD97-4A93-A182-48C6B9D9C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74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AC45-D445-4AD7-911A-37BD249CA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B1C721-78EB-40A8-9500-90B7536789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BDA1B-FCC6-4A19-9574-13B67328B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88062B-FBD9-4816-9C11-58662BBC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715816-8F0B-4D7C-A8CC-9DE804679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617F7-0100-4153-A14D-E30953A50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39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3FDB5A-DAED-49B6-BB4D-281B3B4C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D79683-9AB9-44A9-AE6C-3F9C9EC92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0F12F-036D-43BB-BBCC-D90CD5AB9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78E44-670E-41F9-8290-F9EAC34013EC}" type="datetimeFigureOut">
              <a:rPr lang="en-US" smtClean="0"/>
              <a:t>3/13/2019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30DE4-09A0-4FBF-A787-74CA96FC17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42B4E-D9C3-4226-9FD3-F412B74693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C58C37-EAD1-4FF2-831B-092DB881B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473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226C6C-9E7D-48BB-B7A2-85AF647F7C0E}"/>
              </a:ext>
            </a:extLst>
          </p:cNvPr>
          <p:cNvSpPr txBox="1"/>
          <p:nvPr/>
        </p:nvSpPr>
        <p:spPr>
          <a:xfrm>
            <a:off x="2002091" y="955189"/>
            <a:ext cx="818781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4800" dirty="0"/>
              <a:t>How programming has changed the way I work, 2 years in…</a:t>
            </a:r>
            <a:endParaRPr lang="en-US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4A8F1C-92BD-48CD-ADE0-5275CFC51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3836" y="3782711"/>
            <a:ext cx="4903707" cy="30752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5507B3-010F-4928-86A3-A450B1606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172" y="3721955"/>
            <a:ext cx="3805068" cy="31360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883B2C-F73D-4E3F-BDBA-A178E02416CF}"/>
              </a:ext>
            </a:extLst>
          </p:cNvPr>
          <p:cNvSpPr txBox="1"/>
          <p:nvPr/>
        </p:nvSpPr>
        <p:spPr>
          <a:xfrm>
            <a:off x="1527259" y="2884773"/>
            <a:ext cx="215610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4800" dirty="0"/>
              <a:t>Before</a:t>
            </a:r>
            <a:endParaRPr lang="en-US" sz="4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289180-CBB3-40AE-BF98-6570F5448A68}"/>
              </a:ext>
            </a:extLst>
          </p:cNvPr>
          <p:cNvSpPr txBox="1"/>
          <p:nvPr/>
        </p:nvSpPr>
        <p:spPr>
          <a:xfrm>
            <a:off x="8298178" y="2935572"/>
            <a:ext cx="215610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4800" dirty="0"/>
              <a:t>After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09773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230318F4-5257-49D4-B828-A2DC417D96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4649" y="995993"/>
            <a:ext cx="9956490" cy="60282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4473C3-091F-4B76-99FD-AE35E60E6DC2}"/>
              </a:ext>
            </a:extLst>
          </p:cNvPr>
          <p:cNvSpPr txBox="1"/>
          <p:nvPr/>
        </p:nvSpPr>
        <p:spPr>
          <a:xfrm>
            <a:off x="255960" y="288107"/>
            <a:ext cx="55923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Better data viz</a:t>
            </a:r>
          </a:p>
        </p:txBody>
      </p:sp>
    </p:spTree>
    <p:extLst>
      <p:ext uri="{BB962C8B-B14F-4D97-AF65-F5344CB8AC3E}">
        <p14:creationId xmlns:p14="http://schemas.microsoft.com/office/powerpoint/2010/main" val="315560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069C33D-6456-41C4-A499-87CE30E67FDE}"/>
              </a:ext>
            </a:extLst>
          </p:cNvPr>
          <p:cNvSpPr txBox="1"/>
          <p:nvPr/>
        </p:nvSpPr>
        <p:spPr>
          <a:xfrm>
            <a:off x="255960" y="250007"/>
            <a:ext cx="55923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Better data viz</a:t>
            </a:r>
          </a:p>
        </p:txBody>
      </p: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2B73BC42-E0B8-434D-8052-6E766C1309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4475" y="1075314"/>
            <a:ext cx="9296400" cy="59626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50A49D9-16B7-49C0-8279-244AF509C393}"/>
              </a:ext>
            </a:extLst>
          </p:cNvPr>
          <p:cNvSpPr/>
          <p:nvPr/>
        </p:nvSpPr>
        <p:spPr>
          <a:xfrm>
            <a:off x="7301722" y="124668"/>
            <a:ext cx="2245102" cy="4648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dirty="0"/>
              <a:t>Polynomial regression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8831B2-C76D-47B9-A0BB-50371B47FDC5}"/>
              </a:ext>
            </a:extLst>
          </p:cNvPr>
          <p:cNvSpPr/>
          <p:nvPr/>
        </p:nvSpPr>
        <p:spPr>
          <a:xfrm>
            <a:off x="8452848" y="558982"/>
            <a:ext cx="1957202" cy="4648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dirty="0"/>
              <a:t>AI Learning System</a:t>
            </a:r>
          </a:p>
        </p:txBody>
      </p:sp>
      <p:sp>
        <p:nvSpPr>
          <p:cNvPr id="11" name="Multiplication Sign 10">
            <a:extLst>
              <a:ext uri="{FF2B5EF4-FFF2-40B4-BE49-F238E27FC236}">
                <a16:creationId xmlns:a16="http://schemas.microsoft.com/office/drawing/2014/main" id="{09241704-FF06-4213-BF70-5900AC2BF746}"/>
              </a:ext>
            </a:extLst>
          </p:cNvPr>
          <p:cNvSpPr/>
          <p:nvPr/>
        </p:nvSpPr>
        <p:spPr>
          <a:xfrm>
            <a:off x="6905625" y="-103932"/>
            <a:ext cx="2905125" cy="1009650"/>
          </a:xfrm>
          <a:prstGeom prst="mathMultiply">
            <a:avLst>
              <a:gd name="adj1" fmla="val 660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80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B19A117-049F-47F8-A0B5-559B9E31F015}"/>
              </a:ext>
            </a:extLst>
          </p:cNvPr>
          <p:cNvCxnSpPr>
            <a:cxnSpLocks/>
          </p:cNvCxnSpPr>
          <p:nvPr/>
        </p:nvCxnSpPr>
        <p:spPr>
          <a:xfrm flipH="1">
            <a:off x="7853548" y="673282"/>
            <a:ext cx="504639" cy="73641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058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4473C3-091F-4B76-99FD-AE35E60E6DC2}"/>
              </a:ext>
            </a:extLst>
          </p:cNvPr>
          <p:cNvSpPr txBox="1"/>
          <p:nvPr/>
        </p:nvSpPr>
        <p:spPr>
          <a:xfrm>
            <a:off x="225165" y="377647"/>
            <a:ext cx="9907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Handling bigger (medium sized) data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A4C78F5-1CCA-43F8-9D99-FC62E3A71AF4}"/>
              </a:ext>
            </a:extLst>
          </p:cNvPr>
          <p:cNvSpPr txBox="1"/>
          <p:nvPr/>
        </p:nvSpPr>
        <p:spPr>
          <a:xfrm>
            <a:off x="725080" y="1493103"/>
            <a:ext cx="10170340" cy="3209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dirty="0"/>
              <a:t>To Reduce your memory:</a:t>
            </a:r>
            <a:endParaRPr lang="en-US" sz="4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800" dirty="0"/>
              <a:t>Set columns of type object to category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4800" dirty="0"/>
              <a:t>Save as pickle (serialised object)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08706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4473C3-091F-4B76-99FD-AE35E60E6DC2}"/>
              </a:ext>
            </a:extLst>
          </p:cNvPr>
          <p:cNvSpPr txBox="1"/>
          <p:nvPr/>
        </p:nvSpPr>
        <p:spPr>
          <a:xfrm>
            <a:off x="472815" y="363972"/>
            <a:ext cx="9907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Handling big (medium) sized data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01B1E16-F4A5-4C21-84BA-0F5056FE9F76}"/>
              </a:ext>
            </a:extLst>
          </p:cNvPr>
          <p:cNvGrpSpPr>
            <a:grpSpLocks noChangeAspect="1"/>
          </p:cNvGrpSpPr>
          <p:nvPr/>
        </p:nvGrpSpPr>
        <p:grpSpPr>
          <a:xfrm>
            <a:off x="6959492" y="2674109"/>
            <a:ext cx="4820774" cy="375259"/>
            <a:chOff x="3684981" y="2439518"/>
            <a:chExt cx="4211517" cy="32783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35BE4ED-616B-4582-9D3F-C25B484DE2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6260" b="55267"/>
            <a:stretch/>
          </p:blipFill>
          <p:spPr>
            <a:xfrm>
              <a:off x="6625523" y="2439518"/>
              <a:ext cx="1270975" cy="32783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6A84ADA-BF88-4F5C-8092-97B1B9474A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9828" b="55267"/>
            <a:stretch/>
          </p:blipFill>
          <p:spPr>
            <a:xfrm>
              <a:off x="3684981" y="2439518"/>
              <a:ext cx="2791076" cy="327833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A6FE464-7794-40E4-8E6C-59658AC1B8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4688" r="28265" b="55267"/>
            <a:stretch/>
          </p:blipFill>
          <p:spPr>
            <a:xfrm>
              <a:off x="6150099" y="2439519"/>
              <a:ext cx="651917" cy="327833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54B1B234-2CF6-4A25-A9A2-C9DB12366527}"/>
              </a:ext>
            </a:extLst>
          </p:cNvPr>
          <p:cNvSpPr txBox="1"/>
          <p:nvPr/>
        </p:nvSpPr>
        <p:spPr>
          <a:xfrm>
            <a:off x="2028990" y="1772840"/>
            <a:ext cx="14798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Raw CSV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478927-6917-404C-B3B8-B96D5A7CD6E7}"/>
              </a:ext>
            </a:extLst>
          </p:cNvPr>
          <p:cNvSpPr txBox="1"/>
          <p:nvPr/>
        </p:nvSpPr>
        <p:spPr>
          <a:xfrm>
            <a:off x="8658172" y="1772840"/>
            <a:ext cx="1609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Pickle file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5E210F3-F163-46A4-BCA9-A3F523E76080}"/>
              </a:ext>
            </a:extLst>
          </p:cNvPr>
          <p:cNvGrpSpPr>
            <a:grpSpLocks noChangeAspect="1"/>
          </p:cNvGrpSpPr>
          <p:nvPr/>
        </p:nvGrpSpPr>
        <p:grpSpPr>
          <a:xfrm>
            <a:off x="160479" y="2680448"/>
            <a:ext cx="5280262" cy="362580"/>
            <a:chOff x="84776" y="2540315"/>
            <a:chExt cx="5095551" cy="349897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71D38FB-4678-4901-96B5-C37D5CF679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4688" t="47743" b="7524"/>
            <a:stretch/>
          </p:blipFill>
          <p:spPr>
            <a:xfrm>
              <a:off x="1913827" y="2551346"/>
              <a:ext cx="3266500" cy="32783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9E5E5F1-2495-4460-9CCF-68F034AB88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4732" r="69828" b="7524"/>
            <a:stretch/>
          </p:blipFill>
          <p:spPr>
            <a:xfrm>
              <a:off x="84776" y="2540315"/>
              <a:ext cx="2791076" cy="349897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A0B3318-925B-4306-8243-A7DED7F9ECEA}"/>
              </a:ext>
            </a:extLst>
          </p:cNvPr>
          <p:cNvGrpSpPr/>
          <p:nvPr/>
        </p:nvGrpSpPr>
        <p:grpSpPr>
          <a:xfrm>
            <a:off x="6848852" y="3638549"/>
            <a:ext cx="5066873" cy="885826"/>
            <a:chOff x="6848852" y="3638549"/>
            <a:chExt cx="5066873" cy="88582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45CBD5E-3C3F-4341-A239-56100BB537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49" t="73314" r="44505" b="15857"/>
            <a:stretch/>
          </p:blipFill>
          <p:spPr>
            <a:xfrm>
              <a:off x="6863361" y="4315179"/>
              <a:ext cx="4542244" cy="20919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00AA8CD-5170-442A-BDA9-B41C7FFCE3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78" t="2981" r="38433" b="64441"/>
            <a:stretch/>
          </p:blipFill>
          <p:spPr>
            <a:xfrm>
              <a:off x="6848852" y="3638549"/>
              <a:ext cx="5066873" cy="629351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779F67D-D634-474A-8F47-8293501F213B}"/>
              </a:ext>
            </a:extLst>
          </p:cNvPr>
          <p:cNvGrpSpPr/>
          <p:nvPr/>
        </p:nvGrpSpPr>
        <p:grpSpPr>
          <a:xfrm>
            <a:off x="383168" y="3607600"/>
            <a:ext cx="4945473" cy="890141"/>
            <a:chOff x="383168" y="3607600"/>
            <a:chExt cx="4945473" cy="89014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8C506C2-34C4-4C9F-AB5F-D6684EBC5F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12" t="80988" r="52085" b="6365"/>
            <a:stretch/>
          </p:blipFill>
          <p:spPr>
            <a:xfrm>
              <a:off x="472815" y="4246041"/>
              <a:ext cx="3948758" cy="2517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BD172AED-D539-412C-B9DD-BAE9E5AB4D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78" t="37888" r="41608" b="26562"/>
            <a:stretch/>
          </p:blipFill>
          <p:spPr>
            <a:xfrm>
              <a:off x="383168" y="3607600"/>
              <a:ext cx="4945473" cy="707579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5AE17BAE-1B57-45DE-90DA-767EE75CDD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3996"/>
          <a:stretch/>
        </p:blipFill>
        <p:spPr>
          <a:xfrm>
            <a:off x="6822214" y="5027206"/>
            <a:ext cx="5130287" cy="97354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E7C581F-8361-4E44-ADEF-396E1A0FF1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5" t="50854" b="5007"/>
          <a:stretch/>
        </p:blipFill>
        <p:spPr>
          <a:xfrm>
            <a:off x="312419" y="5056142"/>
            <a:ext cx="5002791" cy="91567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2FE397B4-5A82-4805-989B-A6C73DDAC2A0}"/>
              </a:ext>
            </a:extLst>
          </p:cNvPr>
          <p:cNvSpPr txBox="1"/>
          <p:nvPr/>
        </p:nvSpPr>
        <p:spPr>
          <a:xfrm>
            <a:off x="5789914" y="2591756"/>
            <a:ext cx="7537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4.3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F697A4B-5A11-4849-BE65-7D5159DC19FF}"/>
              </a:ext>
            </a:extLst>
          </p:cNvPr>
          <p:cNvSpPr txBox="1"/>
          <p:nvPr/>
        </p:nvSpPr>
        <p:spPr>
          <a:xfrm>
            <a:off x="5846821" y="3687131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17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5A8903A-A5B6-4705-94BF-E0F7C6F56B61}"/>
              </a:ext>
            </a:extLst>
          </p:cNvPr>
          <p:cNvSpPr txBox="1"/>
          <p:nvPr/>
        </p:nvSpPr>
        <p:spPr>
          <a:xfrm>
            <a:off x="5846821" y="5116815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31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4CEBD5-EA4E-49AC-B4FA-F2B5383D4C17}"/>
              </a:ext>
            </a:extLst>
          </p:cNvPr>
          <p:cNvSpPr txBox="1"/>
          <p:nvPr/>
        </p:nvSpPr>
        <p:spPr>
          <a:xfrm>
            <a:off x="5035113" y="1803618"/>
            <a:ext cx="2277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Factor reduction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7FD1A80-3A59-4DE9-BDCE-49D40F4FDDBA}"/>
              </a:ext>
            </a:extLst>
          </p:cNvPr>
          <p:cNvCxnSpPr>
            <a:cxnSpLocks noChangeAspect="1"/>
          </p:cNvCxnSpPr>
          <p:nvPr/>
        </p:nvCxnSpPr>
        <p:spPr>
          <a:xfrm rot="-2700000">
            <a:off x="3869285" y="1593725"/>
            <a:ext cx="914400" cy="9144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125CE7C-3664-4A66-8B11-7DED32D6E22E}"/>
              </a:ext>
            </a:extLst>
          </p:cNvPr>
          <p:cNvCxnSpPr>
            <a:cxnSpLocks noChangeAspect="1"/>
          </p:cNvCxnSpPr>
          <p:nvPr/>
        </p:nvCxnSpPr>
        <p:spPr>
          <a:xfrm rot="-2700000">
            <a:off x="7535343" y="1593724"/>
            <a:ext cx="914400" cy="9144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7968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4473C3-091F-4B76-99FD-AE35E60E6DC2}"/>
              </a:ext>
            </a:extLst>
          </p:cNvPr>
          <p:cNvSpPr txBox="1"/>
          <p:nvPr/>
        </p:nvSpPr>
        <p:spPr>
          <a:xfrm>
            <a:off x="472815" y="427472"/>
            <a:ext cx="9907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Analysing textual data</a:t>
            </a:r>
            <a:endParaRPr lang="en-US" sz="4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DFC509-9937-4AC5-A4D5-81EA8317AD30}"/>
              </a:ext>
            </a:extLst>
          </p:cNvPr>
          <p:cNvSpPr txBox="1"/>
          <p:nvPr/>
        </p:nvSpPr>
        <p:spPr>
          <a:xfrm>
            <a:off x="472815" y="2431836"/>
            <a:ext cx="10653974" cy="3301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800" dirty="0"/>
              <a:t>Leverage on it using NLP: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4800" dirty="0"/>
              <a:t>Topic modelling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4800" dirty="0"/>
              <a:t>Text classification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D6DF3-4B1F-433B-A414-5A5EB6DED724}"/>
              </a:ext>
            </a:extLst>
          </p:cNvPr>
          <p:cNvSpPr txBox="1"/>
          <p:nvPr/>
        </p:nvSpPr>
        <p:spPr>
          <a:xfrm>
            <a:off x="472815" y="1461502"/>
            <a:ext cx="106539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/>
              <a:t>Textual data is everywhere!</a:t>
            </a:r>
          </a:p>
        </p:txBody>
      </p:sp>
      <p:pic>
        <p:nvPicPr>
          <p:cNvPr id="2050" name="Picture 2" descr="https://cdn-images-1.medium.com/max/1600/1*QEDiKhSaOgi6W52S5QUHGg.png">
            <a:extLst>
              <a:ext uri="{FF2B5EF4-FFF2-40B4-BE49-F238E27FC236}">
                <a16:creationId xmlns:a16="http://schemas.microsoft.com/office/drawing/2014/main" id="{0E47965B-C104-4B77-B33A-452BEA275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9514" y="3632052"/>
            <a:ext cx="5376242" cy="284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1979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53F0E95E-1AEA-4F8C-8AC9-47869D0D72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6775" y="0"/>
            <a:ext cx="10458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5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534973-EC93-4977-8CE4-FB544A42BE51}"/>
              </a:ext>
            </a:extLst>
          </p:cNvPr>
          <p:cNvSpPr txBox="1"/>
          <p:nvPr/>
        </p:nvSpPr>
        <p:spPr>
          <a:xfrm>
            <a:off x="864926" y="2444607"/>
            <a:ext cx="106539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sz="4800" dirty="0"/>
              <a:t>NLTK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sz="4800" dirty="0"/>
              <a:t>Spacy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sz="4800" dirty="0" err="1"/>
              <a:t>Gensim</a:t>
            </a:r>
            <a:endParaRPr lang="en-GB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17899-AE88-4CA0-B963-1D11FE70C50F}"/>
              </a:ext>
            </a:extLst>
          </p:cNvPr>
          <p:cNvSpPr txBox="1"/>
          <p:nvPr/>
        </p:nvSpPr>
        <p:spPr>
          <a:xfrm>
            <a:off x="864926" y="1452518"/>
            <a:ext cx="106539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/>
              <a:t>NLP packages in python: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03F831-BA96-484A-BD02-1E42FE54705B}"/>
              </a:ext>
            </a:extLst>
          </p:cNvPr>
          <p:cNvSpPr txBox="1"/>
          <p:nvPr/>
        </p:nvSpPr>
        <p:spPr>
          <a:xfrm>
            <a:off x="472815" y="427472"/>
            <a:ext cx="9907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Analysing textual data</a:t>
            </a:r>
            <a:endParaRPr lang="en-US" sz="4000" dirty="0"/>
          </a:p>
        </p:txBody>
      </p:sp>
      <p:pic>
        <p:nvPicPr>
          <p:cNvPr id="1026" name="Picture 2" descr="Image result for spaCy">
            <a:extLst>
              <a:ext uri="{FF2B5EF4-FFF2-40B4-BE49-F238E27FC236}">
                <a16:creationId xmlns:a16="http://schemas.microsoft.com/office/drawing/2014/main" id="{731C03D8-5FB5-4D35-9BE9-E1759ABF3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48193">
            <a:off x="7741004" y="1647963"/>
            <a:ext cx="4006145" cy="1432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Gensim">
            <a:extLst>
              <a:ext uri="{FF2B5EF4-FFF2-40B4-BE49-F238E27FC236}">
                <a16:creationId xmlns:a16="http://schemas.microsoft.com/office/drawing/2014/main" id="{28FA76C6-5242-4CA7-BDE2-5FAEC9830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65650">
            <a:off x="5400675" y="3137285"/>
            <a:ext cx="3009900" cy="93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scikit-learn">
            <a:extLst>
              <a:ext uri="{FF2B5EF4-FFF2-40B4-BE49-F238E27FC236}">
                <a16:creationId xmlns:a16="http://schemas.microsoft.com/office/drawing/2014/main" id="{42CFEA49-DC66-448B-A49B-B1C8EC1D84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9308">
            <a:off x="7836591" y="4023611"/>
            <a:ext cx="3641950" cy="1960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6201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3781F9-7C74-411F-920B-2BF5BE5FC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684" y="2276475"/>
            <a:ext cx="6668665" cy="43594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4473C3-091F-4B76-99FD-AE35E60E6DC2}"/>
              </a:ext>
            </a:extLst>
          </p:cNvPr>
          <p:cNvSpPr txBox="1"/>
          <p:nvPr/>
        </p:nvSpPr>
        <p:spPr>
          <a:xfrm>
            <a:off x="472815" y="427472"/>
            <a:ext cx="9907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Other great uses</a:t>
            </a:r>
            <a:endParaRPr lang="en-US" sz="4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DFC509-9937-4AC5-A4D5-81EA8317AD30}"/>
              </a:ext>
            </a:extLst>
          </p:cNvPr>
          <p:cNvSpPr txBox="1"/>
          <p:nvPr/>
        </p:nvSpPr>
        <p:spPr>
          <a:xfrm>
            <a:off x="188651" y="781415"/>
            <a:ext cx="10653974" cy="4317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4800" dirty="0"/>
              <a:t>Regex/regular expression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4800" dirty="0"/>
              <a:t>Fuzzy matching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4800" dirty="0"/>
              <a:t>Clustering (k-means)</a:t>
            </a:r>
          </a:p>
        </p:txBody>
      </p:sp>
    </p:spTree>
    <p:extLst>
      <p:ext uri="{BB962C8B-B14F-4D97-AF65-F5344CB8AC3E}">
        <p14:creationId xmlns:p14="http://schemas.microsoft.com/office/powerpoint/2010/main" val="2032020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6C3191B-C0FB-4EC9-B19A-0302A805A890}"/>
              </a:ext>
            </a:extLst>
          </p:cNvPr>
          <p:cNvGrpSpPr/>
          <p:nvPr/>
        </p:nvGrpSpPr>
        <p:grpSpPr>
          <a:xfrm>
            <a:off x="1499266" y="336072"/>
            <a:ext cx="9193468" cy="6185857"/>
            <a:chOff x="2305210" y="317019"/>
            <a:chExt cx="9193468" cy="618585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2504C69-B7D0-43D0-A7E4-33BAC969817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323310" y="570515"/>
              <a:ext cx="8175368" cy="5932361"/>
              <a:chOff x="1983600" y="531341"/>
              <a:chExt cx="6239516" cy="4527633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47746EF-2E29-4CE5-ADFB-BA1F68CE9F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9506" t="2" r="15699" b="51531"/>
              <a:stretch/>
            </p:blipFill>
            <p:spPr>
              <a:xfrm>
                <a:off x="6837405" y="589006"/>
                <a:ext cx="1358906" cy="3323967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BACB45F1-00C9-4E69-84E4-4420C05CB4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66366" r="31390" b="16599"/>
              <a:stretch/>
            </p:blipFill>
            <p:spPr>
              <a:xfrm>
                <a:off x="1983600" y="3902281"/>
                <a:ext cx="6239516" cy="1156693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1E644531-8DC8-4B26-885D-CF603258A4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" t="1" r="49507" b="51531"/>
              <a:stretch/>
            </p:blipFill>
            <p:spPr>
              <a:xfrm>
                <a:off x="2001830" y="531341"/>
                <a:ext cx="4637867" cy="3323967"/>
              </a:xfrm>
              <a:prstGeom prst="rect">
                <a:avLst/>
              </a:prstGeom>
            </p:spPr>
          </p:pic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57446D0-996D-4F93-996B-3AAC9C0205AD}"/>
                </a:ext>
              </a:extLst>
            </p:cNvPr>
            <p:cNvSpPr txBox="1"/>
            <p:nvPr/>
          </p:nvSpPr>
          <p:spPr>
            <a:xfrm>
              <a:off x="5475032" y="317019"/>
              <a:ext cx="3819677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GB" sz="3600" b="1" dirty="0"/>
                <a:t>How users of …</a:t>
              </a:r>
              <a:endParaRPr lang="en-US" sz="36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C86183-C5AF-43B2-9E38-985C57282C31}"/>
                </a:ext>
              </a:extLst>
            </p:cNvPr>
            <p:cNvSpPr txBox="1"/>
            <p:nvPr/>
          </p:nvSpPr>
          <p:spPr>
            <a:xfrm rot="16200000">
              <a:off x="941648" y="3807575"/>
              <a:ext cx="3472434" cy="7453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GB" sz="3600" b="1" dirty="0"/>
                <a:t>… see users of 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4160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7446D0-996D-4F93-996B-3AAC9C0205AD}"/>
              </a:ext>
            </a:extLst>
          </p:cNvPr>
          <p:cNvSpPr txBox="1"/>
          <p:nvPr/>
        </p:nvSpPr>
        <p:spPr>
          <a:xfrm>
            <a:off x="2374264" y="2367174"/>
            <a:ext cx="7443471" cy="2123658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GB" sz="6600" b="1" dirty="0"/>
              <a:t>Thanks for listening!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415412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5EBDD3-7FFF-4685-B59A-823A40ADE0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02"/>
          <a:stretch/>
        </p:blipFill>
        <p:spPr>
          <a:xfrm>
            <a:off x="2846159" y="116632"/>
            <a:ext cx="5906557" cy="662473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D8686AC-0453-44A5-8E8A-0DB097BFEFFD}"/>
              </a:ext>
            </a:extLst>
          </p:cNvPr>
          <p:cNvCxnSpPr>
            <a:cxnSpLocks/>
          </p:cNvCxnSpPr>
          <p:nvPr/>
        </p:nvCxnSpPr>
        <p:spPr>
          <a:xfrm flipH="1">
            <a:off x="6689124" y="4901514"/>
            <a:ext cx="2166552" cy="88968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34F6C9E-052F-4210-AF7B-CAD68EE1DDCF}"/>
              </a:ext>
            </a:extLst>
          </p:cNvPr>
          <p:cNvSpPr txBox="1"/>
          <p:nvPr/>
        </p:nvSpPr>
        <p:spPr>
          <a:xfrm>
            <a:off x="8561749" y="4496314"/>
            <a:ext cx="17658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/>
              <a:t>This was me 2 year ago</a:t>
            </a:r>
          </a:p>
        </p:txBody>
      </p:sp>
    </p:spTree>
    <p:extLst>
      <p:ext uri="{BB962C8B-B14F-4D97-AF65-F5344CB8AC3E}">
        <p14:creationId xmlns:p14="http://schemas.microsoft.com/office/powerpoint/2010/main" val="772513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FF2D0B-545F-44F3-AB3C-982747242F01}"/>
              </a:ext>
            </a:extLst>
          </p:cNvPr>
          <p:cNvSpPr txBox="1"/>
          <p:nvPr/>
        </p:nvSpPr>
        <p:spPr>
          <a:xfrm>
            <a:off x="592577" y="2258278"/>
            <a:ext cx="682987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Automate stuff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Scrape the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Do better data viz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Handel bigger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4800" dirty="0"/>
              <a:t>Analyse textual data</a:t>
            </a:r>
            <a:endParaRPr lang="en-US" sz="4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B1BD5B-07F3-44CC-8A97-F3A8553AF247}"/>
              </a:ext>
            </a:extLst>
          </p:cNvPr>
          <p:cNvSpPr txBox="1"/>
          <p:nvPr/>
        </p:nvSpPr>
        <p:spPr>
          <a:xfrm>
            <a:off x="819867" y="732015"/>
            <a:ext cx="108979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Learning                    has enabled me to: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5485A2-CCDB-4CB0-A9E8-41B9B07D7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0906" y="368461"/>
            <a:ext cx="2378305" cy="159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83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6BD11E-3B38-47D0-AB90-9573D59AF01C}"/>
              </a:ext>
            </a:extLst>
          </p:cNvPr>
          <p:cNvSpPr txBox="1"/>
          <p:nvPr/>
        </p:nvSpPr>
        <p:spPr>
          <a:xfrm>
            <a:off x="539154" y="477755"/>
            <a:ext cx="55923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Automating stuff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788485-1307-423A-98DE-554AFB818842}"/>
              </a:ext>
            </a:extLst>
          </p:cNvPr>
          <p:cNvSpPr txBox="1"/>
          <p:nvPr/>
        </p:nvSpPr>
        <p:spPr>
          <a:xfrm>
            <a:off x="822972" y="5133644"/>
            <a:ext cx="13831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b="1" dirty="0"/>
              <a:t>Data</a:t>
            </a:r>
            <a:endParaRPr lang="en-US" sz="4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68E22C-0B74-42F8-8947-A1A594C2E3F9}"/>
              </a:ext>
            </a:extLst>
          </p:cNvPr>
          <p:cNvSpPr txBox="1"/>
          <p:nvPr/>
        </p:nvSpPr>
        <p:spPr>
          <a:xfrm>
            <a:off x="3062507" y="4231392"/>
            <a:ext cx="2014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b="1" dirty="0"/>
              <a:t>Pandas</a:t>
            </a:r>
            <a:endParaRPr lang="en-US" sz="4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57A85A-F8AB-48EE-A2B3-0F4E9C7A7E49}"/>
              </a:ext>
            </a:extLst>
          </p:cNvPr>
          <p:cNvSpPr txBox="1"/>
          <p:nvPr/>
        </p:nvSpPr>
        <p:spPr>
          <a:xfrm>
            <a:off x="5318036" y="3189784"/>
            <a:ext cx="28912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b="1" dirty="0"/>
              <a:t>Matplotlib</a:t>
            </a:r>
            <a:endParaRPr lang="en-US" sz="4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F063EA-762E-4F46-A805-841B0C5CE185}"/>
              </a:ext>
            </a:extLst>
          </p:cNvPr>
          <p:cNvSpPr txBox="1"/>
          <p:nvPr/>
        </p:nvSpPr>
        <p:spPr>
          <a:xfrm>
            <a:off x="8450346" y="4231392"/>
            <a:ext cx="33999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b="1" dirty="0"/>
              <a:t>python-docx</a:t>
            </a:r>
            <a:endParaRPr lang="en-US" sz="4800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3704D48-BF11-49D1-9424-05D592E935B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2351314" y="4231392"/>
            <a:ext cx="711193" cy="41549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7409931-5CDD-4F15-AF01-F7230AE48204}"/>
              </a:ext>
            </a:extLst>
          </p:cNvPr>
          <p:cNvCxnSpPr>
            <a:cxnSpLocks/>
          </p:cNvCxnSpPr>
          <p:nvPr/>
        </p:nvCxnSpPr>
        <p:spPr>
          <a:xfrm flipV="1">
            <a:off x="5076969" y="4665033"/>
            <a:ext cx="3373377" cy="2269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D090975-62C3-4898-83C8-E0B770F2F2CB}"/>
              </a:ext>
            </a:extLst>
          </p:cNvPr>
          <p:cNvCxnSpPr>
            <a:cxnSpLocks/>
          </p:cNvCxnSpPr>
          <p:nvPr/>
        </p:nvCxnSpPr>
        <p:spPr>
          <a:xfrm flipV="1">
            <a:off x="4953598" y="3874898"/>
            <a:ext cx="460230" cy="56196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59212E5-AFFD-4B95-BB5A-DC432BA13576}"/>
              </a:ext>
            </a:extLst>
          </p:cNvPr>
          <p:cNvCxnSpPr>
            <a:cxnSpLocks/>
          </p:cNvCxnSpPr>
          <p:nvPr/>
        </p:nvCxnSpPr>
        <p:spPr>
          <a:xfrm>
            <a:off x="8165734" y="3751754"/>
            <a:ext cx="600894" cy="68511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6DDD632-BEE8-4665-8DF8-EC541F97D67B}"/>
              </a:ext>
            </a:extLst>
          </p:cNvPr>
          <p:cNvSpPr txBox="1"/>
          <p:nvPr/>
        </p:nvSpPr>
        <p:spPr>
          <a:xfrm>
            <a:off x="262398" y="3429000"/>
            <a:ext cx="28552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b="1" dirty="0"/>
              <a:t>User input</a:t>
            </a:r>
            <a:endParaRPr lang="en-US" sz="4800" b="1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ACB8233-AC4A-4F28-AC20-2F0D72451FE6}"/>
              </a:ext>
            </a:extLst>
          </p:cNvPr>
          <p:cNvCxnSpPr>
            <a:cxnSpLocks/>
          </p:cNvCxnSpPr>
          <p:nvPr/>
        </p:nvCxnSpPr>
        <p:spPr>
          <a:xfrm flipV="1">
            <a:off x="2133600" y="4920564"/>
            <a:ext cx="947644" cy="54227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0C98D44-028E-4F91-BC68-D65F755B2C21}"/>
              </a:ext>
            </a:extLst>
          </p:cNvPr>
          <p:cNvCxnSpPr>
            <a:cxnSpLocks/>
          </p:cNvCxnSpPr>
          <p:nvPr/>
        </p:nvCxnSpPr>
        <p:spPr>
          <a:xfrm>
            <a:off x="9993086" y="4973256"/>
            <a:ext cx="0" cy="57588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25AF00D-28EF-4258-A7D8-D7DEA87E768A}"/>
              </a:ext>
            </a:extLst>
          </p:cNvPr>
          <p:cNvSpPr txBox="1"/>
          <p:nvPr/>
        </p:nvSpPr>
        <p:spPr>
          <a:xfrm>
            <a:off x="8016239" y="5491087"/>
            <a:ext cx="40842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b="1" dirty="0"/>
              <a:t>Baseline report</a:t>
            </a:r>
            <a:endParaRPr lang="en-US" sz="48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BFE739F-3688-4192-8658-1396C1F0D584}"/>
              </a:ext>
            </a:extLst>
          </p:cNvPr>
          <p:cNvSpPr/>
          <p:nvPr/>
        </p:nvSpPr>
        <p:spPr>
          <a:xfrm>
            <a:off x="330534" y="1872679"/>
            <a:ext cx="913519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Using python to automate writing reports</a:t>
            </a:r>
          </a:p>
        </p:txBody>
      </p:sp>
    </p:spTree>
    <p:extLst>
      <p:ext uri="{BB962C8B-B14F-4D97-AF65-F5344CB8AC3E}">
        <p14:creationId xmlns:p14="http://schemas.microsoft.com/office/powerpoint/2010/main" val="3603231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4473C3-091F-4B76-99FD-AE35E60E6DC2}"/>
              </a:ext>
            </a:extLst>
          </p:cNvPr>
          <p:cNvSpPr txBox="1"/>
          <p:nvPr/>
        </p:nvSpPr>
        <p:spPr>
          <a:xfrm>
            <a:off x="193608" y="250498"/>
            <a:ext cx="55923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Scraping the web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EE368F-CE13-4B4D-B6CA-883DE5405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558" y="1661857"/>
            <a:ext cx="5994723" cy="45917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D0A833-BAD9-4DCC-B9D4-53D42A573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3164" y="3134681"/>
            <a:ext cx="5707385" cy="360706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CB59037-A2B8-4C7C-9FF2-E2D33F07BCE2}"/>
              </a:ext>
            </a:extLst>
          </p:cNvPr>
          <p:cNvCxnSpPr>
            <a:cxnSpLocks/>
          </p:cNvCxnSpPr>
          <p:nvPr/>
        </p:nvCxnSpPr>
        <p:spPr>
          <a:xfrm>
            <a:off x="5573486" y="4223657"/>
            <a:ext cx="1097280" cy="29609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414BBC2-8A43-4FF5-AC6A-8E92CD3B3BAF}"/>
              </a:ext>
            </a:extLst>
          </p:cNvPr>
          <p:cNvSpPr/>
          <p:nvPr/>
        </p:nvSpPr>
        <p:spPr>
          <a:xfrm>
            <a:off x="9066856" y="4519749"/>
            <a:ext cx="2367498" cy="1733005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2FD833D-4754-4556-858B-410B4B8204FE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10151545" y="3095565"/>
            <a:ext cx="51163" cy="136322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4E78DB6-2691-45CA-842F-CCC281E3B580}"/>
              </a:ext>
            </a:extLst>
          </p:cNvPr>
          <p:cNvSpPr txBox="1"/>
          <p:nvPr/>
        </p:nvSpPr>
        <p:spPr>
          <a:xfrm>
            <a:off x="9543012" y="2572345"/>
            <a:ext cx="1217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Data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8684C1A-7179-4D88-B31D-7931B0C3FD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0780" y="1155737"/>
            <a:ext cx="3904463" cy="31487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48845C4-D837-4C11-B1BF-3EFCA94C706A}"/>
              </a:ext>
            </a:extLst>
          </p:cNvPr>
          <p:cNvSpPr txBox="1"/>
          <p:nvPr/>
        </p:nvSpPr>
        <p:spPr>
          <a:xfrm>
            <a:off x="7280778" y="473839"/>
            <a:ext cx="2608891" cy="6775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3600" dirty="0"/>
              <a:t>J</a:t>
            </a:r>
            <a:r>
              <a:rPr lang="en-US" sz="3600" dirty="0"/>
              <a:t>avaScript!!!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C7CCE0-3E2D-453B-B911-725BD859B213}"/>
              </a:ext>
            </a:extLst>
          </p:cNvPr>
          <p:cNvCxnSpPr>
            <a:cxnSpLocks/>
          </p:cNvCxnSpPr>
          <p:nvPr/>
        </p:nvCxnSpPr>
        <p:spPr>
          <a:xfrm flipH="1">
            <a:off x="3666929" y="1569698"/>
            <a:ext cx="2807512" cy="21009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://gallery.yopriceville.com/var/resizes/Free-Clipart-Pictures/Cartoons-PNG/Anger_Inside_Out_Transparent_PNG_Clip_Art_Image.png?m=1448795055">
            <a:extLst>
              <a:ext uri="{FF2B5EF4-FFF2-40B4-BE49-F238E27FC236}">
                <a16:creationId xmlns:a16="http://schemas.microsoft.com/office/drawing/2014/main" id="{B328D1DD-2771-45CF-A096-E960C0666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2126" y="49704"/>
            <a:ext cx="1718636" cy="2203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1640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4473C3-091F-4B76-99FD-AE35E60E6DC2}"/>
              </a:ext>
            </a:extLst>
          </p:cNvPr>
          <p:cNvSpPr txBox="1"/>
          <p:nvPr/>
        </p:nvSpPr>
        <p:spPr>
          <a:xfrm>
            <a:off x="193608" y="250498"/>
            <a:ext cx="55923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Scraping the web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7C1B5A-CF3D-4BD7-A505-103CDBA10358}"/>
              </a:ext>
            </a:extLst>
          </p:cNvPr>
          <p:cNvSpPr txBox="1"/>
          <p:nvPr/>
        </p:nvSpPr>
        <p:spPr>
          <a:xfrm>
            <a:off x="502313" y="882212"/>
            <a:ext cx="11187374" cy="3828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3600" dirty="0"/>
              <a:t>Simple websites:</a:t>
            </a:r>
            <a:endParaRPr lang="en-US" sz="3600" dirty="0"/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Use Requests &amp; BeautifulSoup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4000" dirty="0"/>
              <a:t>C</a:t>
            </a:r>
            <a:r>
              <a:rPr lang="en-US" sz="3600" dirty="0"/>
              <a:t>omplex</a:t>
            </a:r>
            <a:r>
              <a:rPr lang="en-US" sz="4000" dirty="0"/>
              <a:t> website (logins, dropdowns, JavaScript):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4000" dirty="0"/>
              <a:t>Use Selenium &amp; BeautifulSoup</a:t>
            </a:r>
            <a:endParaRPr lang="en-US" sz="4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70287F-7589-400B-A703-5AED5A33C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327" y="3861214"/>
            <a:ext cx="3404431" cy="275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12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4473C3-091F-4B76-99FD-AE35E60E6DC2}"/>
              </a:ext>
            </a:extLst>
          </p:cNvPr>
          <p:cNvSpPr txBox="1"/>
          <p:nvPr/>
        </p:nvSpPr>
        <p:spPr>
          <a:xfrm>
            <a:off x="503610" y="478607"/>
            <a:ext cx="55923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Better data viz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9F866D-C968-4ED6-8D51-4BFA8BD46CCE}"/>
              </a:ext>
            </a:extLst>
          </p:cNvPr>
          <p:cNvSpPr txBox="1"/>
          <p:nvPr/>
        </p:nvSpPr>
        <p:spPr>
          <a:xfrm>
            <a:off x="341966" y="1282262"/>
            <a:ext cx="6946479" cy="3921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4000" dirty="0"/>
              <a:t>Limitations of excel data viz:</a:t>
            </a:r>
            <a:endParaRPr lang="en-US" sz="4000" dirty="0"/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 err="1"/>
              <a:t>Labour</a:t>
            </a:r>
            <a:r>
              <a:rPr lang="en-US" sz="4000" dirty="0"/>
              <a:t> intensive/boring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Static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4000" dirty="0"/>
              <a:t>Can only viz 2/3 </a:t>
            </a:r>
            <a:r>
              <a:rPr lang="en-GB" sz="4000" dirty="0" err="1"/>
              <a:t>varibles</a:t>
            </a:r>
            <a:endParaRPr lang="en-US" sz="4000" dirty="0"/>
          </a:p>
        </p:txBody>
      </p:sp>
      <p:pic>
        <p:nvPicPr>
          <p:cNvPr id="3074" name="Picture 2" descr="Image result for excel chart">
            <a:extLst>
              <a:ext uri="{FF2B5EF4-FFF2-40B4-BE49-F238E27FC236}">
                <a16:creationId xmlns:a16="http://schemas.microsoft.com/office/drawing/2014/main" id="{AF30C4CB-3F45-4C04-A4A5-67BD1F748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633" y="3019425"/>
            <a:ext cx="5634401" cy="3385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556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4473C3-091F-4B76-99FD-AE35E60E6DC2}"/>
              </a:ext>
            </a:extLst>
          </p:cNvPr>
          <p:cNvSpPr txBox="1"/>
          <p:nvPr/>
        </p:nvSpPr>
        <p:spPr>
          <a:xfrm>
            <a:off x="503610" y="478607"/>
            <a:ext cx="55923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Better data viz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9F866D-C968-4ED6-8D51-4BFA8BD46CCE}"/>
              </a:ext>
            </a:extLst>
          </p:cNvPr>
          <p:cNvSpPr txBox="1"/>
          <p:nvPr/>
        </p:nvSpPr>
        <p:spPr>
          <a:xfrm>
            <a:off x="1266102" y="1510862"/>
            <a:ext cx="6946479" cy="4640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4400" dirty="0"/>
              <a:t>Limitations of excel data viz:</a:t>
            </a:r>
            <a:endParaRPr lang="en-US" sz="4400" dirty="0"/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800" dirty="0" err="1"/>
              <a:t>Labour</a:t>
            </a:r>
            <a:r>
              <a:rPr lang="en-US" sz="4800" dirty="0"/>
              <a:t> intensive/boring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800" dirty="0"/>
              <a:t>Static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4800" dirty="0"/>
              <a:t>Can only viz 2/3 </a:t>
            </a:r>
            <a:r>
              <a:rPr lang="en-GB" sz="4800" dirty="0" err="1"/>
              <a:t>varibles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9B170-C936-4F04-ADE6-38150904728E}"/>
              </a:ext>
            </a:extLst>
          </p:cNvPr>
          <p:cNvSpPr txBox="1"/>
          <p:nvPr/>
        </p:nvSpPr>
        <p:spPr>
          <a:xfrm>
            <a:off x="7979914" y="1510862"/>
            <a:ext cx="2945985" cy="4640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4400" dirty="0"/>
              <a:t>Solutions:</a:t>
            </a:r>
          </a:p>
          <a:p>
            <a:pPr marL="685800" indent="-685800">
              <a:lnSpc>
                <a:spcPct val="150000"/>
              </a:lnSpc>
              <a:spcAft>
                <a:spcPts val="600"/>
              </a:spcAft>
              <a:buFontTx/>
              <a:buChar char="-"/>
            </a:pPr>
            <a:r>
              <a:rPr lang="en-GB" sz="4800" dirty="0" err="1"/>
              <a:t>Plotly</a:t>
            </a:r>
            <a:endParaRPr lang="en-GB" sz="4800" dirty="0"/>
          </a:p>
          <a:p>
            <a:pPr marL="685800" indent="-685800">
              <a:lnSpc>
                <a:spcPct val="150000"/>
              </a:lnSpc>
              <a:spcAft>
                <a:spcPts val="600"/>
              </a:spcAft>
              <a:buFontTx/>
              <a:buChar char="-"/>
            </a:pPr>
            <a:r>
              <a:rPr lang="en-GB" sz="4800" dirty="0" err="1"/>
              <a:t>Plotly</a:t>
            </a:r>
            <a:endParaRPr lang="en-GB" sz="4800" dirty="0"/>
          </a:p>
          <a:p>
            <a:pPr marL="685800" indent="-685800">
              <a:lnSpc>
                <a:spcPct val="150000"/>
              </a:lnSpc>
              <a:spcAft>
                <a:spcPts val="600"/>
              </a:spcAft>
              <a:buFontTx/>
              <a:buChar char="-"/>
            </a:pPr>
            <a:r>
              <a:rPr lang="en-GB" sz="4800" dirty="0"/>
              <a:t>PCA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96797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4473C3-091F-4B76-99FD-AE35E60E6DC2}"/>
              </a:ext>
            </a:extLst>
          </p:cNvPr>
          <p:cNvSpPr txBox="1"/>
          <p:nvPr/>
        </p:nvSpPr>
        <p:spPr>
          <a:xfrm>
            <a:off x="389310" y="212252"/>
            <a:ext cx="55923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Better data viz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9F866D-C968-4ED6-8D51-4BFA8BD46CCE}"/>
              </a:ext>
            </a:extLst>
          </p:cNvPr>
          <p:cNvSpPr txBox="1"/>
          <p:nvPr/>
        </p:nvSpPr>
        <p:spPr>
          <a:xfrm>
            <a:off x="177464" y="943420"/>
            <a:ext cx="11187374" cy="144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4000" dirty="0"/>
              <a:t>What is PCA (Principle Component Analysis)?</a:t>
            </a:r>
          </a:p>
          <a:p>
            <a:pPr marL="571500" indent="-5715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440B64-A258-44CC-99A6-2A40D1719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741" y="2195171"/>
            <a:ext cx="8254518" cy="4176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325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2305</TotalTime>
  <Words>251</Words>
  <Application>Microsoft Office PowerPoint</Application>
  <PresentationFormat>Widescreen</PresentationFormat>
  <Paragraphs>74</Paragraphs>
  <Slides>19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Lewzey, Alexander</dc:creator>
  <cp:lastModifiedBy>Lewzey, Alexander</cp:lastModifiedBy>
  <cp:revision>155</cp:revision>
  <dcterms:created xsi:type="dcterms:W3CDTF">2019-02-09T13:21:56Z</dcterms:created>
  <dcterms:modified xsi:type="dcterms:W3CDTF">2019-03-13T09:16:57Z</dcterms:modified>
</cp:coreProperties>
</file>

<file path=docProps/thumbnail.jpeg>
</file>